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orient="horz" pos="303">
          <p15:clr>
            <a:srgbClr val="A4A3A4"/>
          </p15:clr>
        </p15:guide>
        <p15:guide id="3" pos="5465">
          <p15:clr>
            <a:srgbClr val="A4A3A4"/>
          </p15:clr>
        </p15:guide>
        <p15:guide id="4" pos="317">
          <p15:clr>
            <a:srgbClr val="A4A3A4"/>
          </p15:clr>
        </p15:guide>
        <p15:guide id="5" pos="2767">
          <p15:clr>
            <a:srgbClr val="A4A3A4"/>
          </p15:clr>
        </p15:guide>
        <p15:guide id="6" pos="3107">
          <p15:clr>
            <a:srgbClr val="A4A3A4"/>
          </p15:clr>
        </p15:guide>
        <p15:guide id="7" orient="horz" pos="575">
          <p15:clr>
            <a:srgbClr val="A4A3A4"/>
          </p15:clr>
        </p15:guide>
        <p15:guide id="8" pos="431">
          <p15:clr>
            <a:srgbClr val="A4A3A4"/>
          </p15:clr>
        </p15:guide>
        <p15:guide id="9" orient="horz" pos="1029">
          <p15:clr>
            <a:srgbClr val="A4A3A4"/>
          </p15:clr>
        </p15:guide>
        <p15:guide id="10" pos="635">
          <p15:clr>
            <a:srgbClr val="A4A3A4"/>
          </p15:clr>
        </p15:guide>
        <p15:guide id="11" pos="2993">
          <p15:clr>
            <a:srgbClr val="A4A3A4"/>
          </p15:clr>
        </p15:guide>
        <p15:guide id="12" orient="horz" pos="3070">
          <p15:clr>
            <a:srgbClr val="A4A3A4"/>
          </p15:clr>
        </p15:guide>
        <p15:guide id="13" pos="1973">
          <p15:clr>
            <a:srgbClr val="A4A3A4"/>
          </p15:clr>
        </p15:guide>
        <p15:guide id="14" pos="2880">
          <p15:clr>
            <a:srgbClr val="A4A3A4"/>
          </p15:clr>
        </p15:guide>
        <p15:guide id="15" orient="horz" pos="734">
          <p15:clr>
            <a:srgbClr val="A4A3A4"/>
          </p15:clr>
        </p15:guide>
        <p15:guide id="16" orient="horz" pos="2798">
          <p15:clr>
            <a:srgbClr val="A4A3A4"/>
          </p15:clr>
        </p15:guide>
        <p15:guide id="17" orient="horz" pos="125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50" roundtripDataSignature="AMtx7mivZkl6G9Wd2TXVUWG5lUKmWDDY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892D8F-DDE4-4558-ADEA-34D642586BEE}">
  <a:tblStyle styleId="{4E892D8F-DDE4-4558-ADEA-34D642586BE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303" orient="horz"/>
        <p:guide pos="5465"/>
        <p:guide pos="317"/>
        <p:guide pos="2767"/>
        <p:guide pos="3107"/>
        <p:guide pos="575" orient="horz"/>
        <p:guide pos="431"/>
        <p:guide pos="1029" orient="horz"/>
        <p:guide pos="635"/>
        <p:guide pos="2993"/>
        <p:guide pos="3070" orient="horz"/>
        <p:guide pos="1973"/>
        <p:guide pos="2880"/>
        <p:guide pos="734" orient="horz"/>
        <p:guide pos="2798" orient="horz"/>
        <p:guide pos="1256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</a:rPr>
              <a:t>Abraham, Rebecca. "Organizational cynicism: Bases and consequences“. En: </a:t>
            </a:r>
            <a:r>
              <a:rPr i="1" lang="es-ES" sz="1600">
                <a:solidFill>
                  <a:srgbClr val="262626"/>
                </a:solidFill>
              </a:rPr>
              <a:t>Genetic, Social, and General Psychology Monographs</a:t>
            </a:r>
            <a:r>
              <a:rPr lang="es-ES" sz="1600">
                <a:solidFill>
                  <a:srgbClr val="262626"/>
                </a:solidFill>
              </a:rPr>
              <a:t>, N° 126. Washington, 2000. </a:t>
            </a:r>
            <a:endParaRPr sz="16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Kanter, Donald y Philip Mirvis. The Cynical Americans: Living and Working in an Age of Discontent and Disillusion. San Francisco, 1989.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Sloterdijk, Peter. </a:t>
            </a:r>
            <a:r>
              <a:rPr i="1" lang="es-ES" sz="1600">
                <a:solidFill>
                  <a:srgbClr val="262626"/>
                </a:solidFill>
              </a:rPr>
              <a:t>Crítica de la razón cínica. </a:t>
            </a:r>
            <a:r>
              <a:rPr lang="es-ES" sz="1600">
                <a:solidFill>
                  <a:srgbClr val="262626"/>
                </a:solidFill>
              </a:rPr>
              <a:t>Madrid, 1989.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Arellano, Rolando. </a:t>
            </a:r>
            <a:r>
              <a:rPr i="1" lang="es-ES" sz="1200">
                <a:solidFill>
                  <a:srgbClr val="262626"/>
                </a:solidFill>
              </a:rPr>
              <a:t>El criollismo nos une. </a:t>
            </a:r>
            <a:r>
              <a:rPr lang="es-ES" sz="1200">
                <a:solidFill>
                  <a:srgbClr val="262626"/>
                </a:solidFill>
              </a:rPr>
              <a:t>En: https://bit.ly/3x303Q2.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Acosta, Antonio. “Sobre criollos y criollismo”. En: </a:t>
            </a:r>
            <a:r>
              <a:rPr i="1" lang="es-ES" sz="1600">
                <a:solidFill>
                  <a:srgbClr val="262626"/>
                </a:solidFill>
              </a:rPr>
              <a:t>Revista Andina,</a:t>
            </a:r>
            <a:r>
              <a:rPr lang="es-ES" sz="1600">
                <a:solidFill>
                  <a:srgbClr val="262626"/>
                </a:solidFill>
              </a:rPr>
              <a:t> N° 2. Cuzco, 1984.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Uriarte, Julia Máxima. </a:t>
            </a:r>
            <a:r>
              <a:rPr i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Criollismo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En: https://www.caracteristicas.co/criollismo/. Consultado: junio de 2021.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Fuente imagen: https://elmontonero.pe/cultura/la-cancion-criolla-origen-y-apogeo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Acosta, Antonio. “Sobre criollos y criollismo”. En: </a:t>
            </a:r>
            <a:r>
              <a:rPr i="1" lang="es-ES" sz="1600">
                <a:solidFill>
                  <a:srgbClr val="262626"/>
                </a:solidFill>
              </a:rPr>
              <a:t>Revista Andina,</a:t>
            </a:r>
            <a:r>
              <a:rPr lang="es-ES" sz="1600">
                <a:solidFill>
                  <a:srgbClr val="262626"/>
                </a:solidFill>
              </a:rPr>
              <a:t> N° 2. Cuzco, 1984.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Hildebrandt, Martha. </a:t>
            </a:r>
            <a:r>
              <a:rPr i="1" lang="es-ES" sz="1600">
                <a:solidFill>
                  <a:schemeClr val="dk1"/>
                </a:solidFill>
              </a:rPr>
              <a:t>El habla culta (o lo que debiera serlo). </a:t>
            </a:r>
            <a:r>
              <a:rPr lang="es-ES" sz="1600">
                <a:solidFill>
                  <a:schemeClr val="dk1"/>
                </a:solidFill>
              </a:rPr>
              <a:t>Lima, 2000.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En este video de Panamericana Televisión se presenta una versión actualizada de </a:t>
            </a:r>
            <a:r>
              <a:rPr i="1" lang="es-ES" sz="1600">
                <a:latin typeface="Calibri"/>
                <a:ea typeface="Calibri"/>
                <a:cs typeface="Calibri"/>
                <a:sym typeface="Calibri"/>
              </a:rPr>
              <a:t>Pepe el vivo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, como una forma de actuar y de ser muy enraizada en la población peruana. ¿Qué podemos hacer frente a </a:t>
            </a:r>
            <a:r>
              <a:rPr i="1" lang="es-ES" sz="1600">
                <a:latin typeface="Calibri"/>
                <a:ea typeface="Calibri"/>
                <a:cs typeface="Calibri"/>
                <a:sym typeface="Calibri"/>
              </a:rPr>
              <a:t>Pepe el vivo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243" name="Google Shape;243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Gené-Badia, Joan y otros. “Aislamiento social y soledad: ¿qué podemos hacer los equipos de atención primaria?” En: </a:t>
            </a:r>
            <a:r>
              <a:rPr i="1" lang="es-ES" sz="1600">
                <a:solidFill>
                  <a:srgbClr val="262626"/>
                </a:solidFill>
              </a:rPr>
              <a:t>Atención Primaria,</a:t>
            </a:r>
            <a:r>
              <a:rPr lang="es-ES" sz="1600">
                <a:solidFill>
                  <a:srgbClr val="262626"/>
                </a:solidFill>
              </a:rPr>
              <a:t> N° 48. Barcelona, 2016. 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Gené-Badia, Joan y otros. “Aislamiento social y soledad: ¿qué podemos hacer los equipos de atención primaria?” En: </a:t>
            </a:r>
            <a:r>
              <a:rPr i="1" lang="es-ES" sz="1600">
                <a:solidFill>
                  <a:srgbClr val="262626"/>
                </a:solidFill>
              </a:rPr>
              <a:t>Atención Primaria,</a:t>
            </a:r>
            <a:r>
              <a:rPr lang="es-ES" sz="1600">
                <a:solidFill>
                  <a:srgbClr val="262626"/>
                </a:solidFill>
              </a:rPr>
              <a:t> N° 48. Barcelona, 2016. 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Gené-Badia, Joan y otros. “Aislamiento social y soledad: ¿qué podemos hacer los equipos de atención primaria?” En: </a:t>
            </a:r>
            <a:r>
              <a:rPr i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Atención Primaria,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N° 48. Barcelona, 2016.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Estévez, Alejandro y José Serlin. “Ostracismo organizacional: núcleos conceptuales para la comprensión del fenómeno”. En: </a:t>
            </a:r>
            <a:r>
              <a:rPr i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Revista Venezolana de Gerencia,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año 18, N° 64. Zulia, 2013.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Estévez, Alejandro y José Serlin. “Ostracismo organizacional: núcleos conceptuales para la comprensión del fenómeno”. En: </a:t>
            </a:r>
            <a:r>
              <a:rPr i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Revista Venezolana de Gerencia,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año 18, N° 64. Zulia, 2013.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</a:rPr>
              <a:t>López Pérez, J. “Estratificación social: fundamentos, teorías e indicadores”. En: </a:t>
            </a:r>
            <a:r>
              <a:rPr i="1" lang="es-ES" sz="1600">
                <a:solidFill>
                  <a:srgbClr val="262626"/>
                </a:solidFill>
              </a:rPr>
              <a:t>Revista de Psicología General y Aplicada,</a:t>
            </a:r>
            <a:r>
              <a:rPr lang="es-ES" sz="1600">
                <a:solidFill>
                  <a:srgbClr val="262626"/>
                </a:solidFill>
              </a:rPr>
              <a:t> año 42, N° 3. Madrid, 1989.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Mendoza Bautista, Leidy. "Discriminación social y económica: fuente de la pobreza“. En: </a:t>
            </a:r>
            <a:r>
              <a:rPr i="1" lang="es-ES" sz="1600">
                <a:solidFill>
                  <a:srgbClr val="262626"/>
                </a:solidFill>
              </a:rPr>
              <a:t>Derecho y Realidad</a:t>
            </a:r>
            <a:r>
              <a:rPr lang="es-ES" sz="1600">
                <a:solidFill>
                  <a:srgbClr val="262626"/>
                </a:solidFill>
              </a:rPr>
              <a:t>, N° 16. Boyacá, 2010.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Mendoza Bautista, Leidy. "Discriminación social y económica: fuente de la pobreza“. En: </a:t>
            </a:r>
            <a:r>
              <a:rPr i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Derecho y Realidad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N° 16. Boyacá, 2010.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</a:rPr>
              <a:t>López Pérez, J. “Estratificación social: fundamentos, teorías e indicadores”. En: </a:t>
            </a:r>
            <a:r>
              <a:rPr i="1" lang="es-ES" sz="1600">
                <a:solidFill>
                  <a:srgbClr val="262626"/>
                </a:solidFill>
              </a:rPr>
              <a:t>Revista de Psicología General y Aplicada,</a:t>
            </a:r>
            <a:r>
              <a:rPr lang="es-ES" sz="1600">
                <a:solidFill>
                  <a:srgbClr val="262626"/>
                </a:solidFill>
              </a:rPr>
              <a:t> año 42, N° 3. Madrid, 1989.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En este video, Rolando Arellano nos presenta una clasificación por estilos de vida para analizar a la población peruana, la cual es muy diferente a la clasificación por niveles socioeconómicos. </a:t>
            </a:r>
            <a:endParaRPr/>
          </a:p>
        </p:txBody>
      </p:sp>
      <p:sp>
        <p:nvSpPr>
          <p:cNvPr id="378" name="Google Shape;378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En este video de la Defensoría del Pueblo del Perú podemos apreciar una serie de casos discriminatorios en nuestro país.</a:t>
            </a:r>
            <a:endParaRPr/>
          </a:p>
        </p:txBody>
      </p:sp>
      <p:sp>
        <p:nvSpPr>
          <p:cNvPr id="391" name="Google Shape;391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Reyes Morris, Víctor. "Anomia y criminalidad: Un recorrido a través del desarrollo conceptual del término anomia“. En: </a:t>
            </a:r>
            <a:r>
              <a:rPr i="1" lang="es-ES" sz="1600">
                <a:solidFill>
                  <a:srgbClr val="262626"/>
                </a:solidFill>
              </a:rPr>
              <a:t>Revista Criminalidad</a:t>
            </a:r>
            <a:r>
              <a:rPr lang="es-ES" sz="1600">
                <a:solidFill>
                  <a:srgbClr val="262626"/>
                </a:solidFill>
              </a:rPr>
              <a:t>, vol. 50, N° 1. Bogotá, 2008.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</a:rPr>
              <a:t>Benbenaste, Narciso; Etchezahar, Edgardo; y Marta Del Río. "Psicología de la Anomia“. En: </a:t>
            </a:r>
            <a:r>
              <a:rPr i="1" lang="es-ES" sz="1600">
                <a:solidFill>
                  <a:srgbClr val="262626"/>
                </a:solidFill>
              </a:rPr>
              <a:t>SUMMA Psicológica,</a:t>
            </a:r>
            <a:r>
              <a:rPr lang="es-ES" sz="1600">
                <a:solidFill>
                  <a:srgbClr val="262626"/>
                </a:solidFill>
              </a:rPr>
              <a:t> vol. 5, N° 2. Buenos Aires, 2008.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López Fernández, María del Pilar. "El concepto de anomia de Durkheim y las aportaciones teóricas posteriores“. En: </a:t>
            </a:r>
            <a:r>
              <a:rPr i="1" lang="es-ES" sz="1600">
                <a:solidFill>
                  <a:srgbClr val="262626"/>
                </a:solidFill>
              </a:rPr>
              <a:t>Iberofórum</a:t>
            </a:r>
            <a:r>
              <a:rPr lang="es-ES" sz="1600">
                <a:solidFill>
                  <a:srgbClr val="262626"/>
                </a:solidFill>
              </a:rPr>
              <a:t>, vol. IV, N° 8. México D.F., 2009.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</a:rPr>
              <a:t>Benbenaste, Narciso; Etchezahar, Edgardo; y Marta Del Río. "Psicología de la Anomia“. En: </a:t>
            </a:r>
            <a:r>
              <a:rPr i="1" lang="es-ES" sz="1600">
                <a:solidFill>
                  <a:srgbClr val="262626"/>
                </a:solidFill>
              </a:rPr>
              <a:t>SUMMA Psicológica,</a:t>
            </a:r>
            <a:r>
              <a:rPr lang="es-ES" sz="1600">
                <a:solidFill>
                  <a:srgbClr val="262626"/>
                </a:solidFill>
              </a:rPr>
              <a:t> vol. 5, N° 2. Buenos Aires, 2008.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16" name="Google Shape;16;p46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6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13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A">
  <p:cSld name="Subtema - 1 Imagen A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>
  <p:cSld name="Diapositiva de títul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8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21" name="Google Shape;21;p4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8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13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objetos">
  <p:cSld name="2_Título y objeto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Video">
  <p:cSld name="Subtema - Video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11" name="Google Shape;11;p44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  •  SESIÓN 13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44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13" Type="http://schemas.openxmlformats.org/officeDocument/2006/relationships/image" Target="../media/image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4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hyperlink" Target="https://www.youtube.com/watch?v=QbW3C5NRyLI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jpg"/><Relationship Id="rId4" Type="http://schemas.openxmlformats.org/officeDocument/2006/relationships/hyperlink" Target="https://www.youtube.com/watch?v=iT_j5WueKlQ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Relationship Id="rId4" Type="http://schemas.openxmlformats.org/officeDocument/2006/relationships/hyperlink" Target="https://www.youtube.com/watch?v=8SHewYG5kZA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3743325" y="-16622"/>
            <a:ext cx="5400675" cy="5731622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1"/>
          <p:cNvPicPr preferRelativeResize="0"/>
          <p:nvPr/>
        </p:nvPicPr>
        <p:blipFill rotWithShape="1">
          <a:blip r:embed="rId3">
            <a:alphaModFix/>
          </a:blip>
          <a:srcRect b="0" l="23855" r="25890" t="0"/>
          <a:stretch/>
        </p:blipFill>
        <p:spPr>
          <a:xfrm>
            <a:off x="4712080" y="636041"/>
            <a:ext cx="3728935" cy="49466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endParaRPr/>
          </a:p>
        </p:txBody>
      </p:sp>
      <p:pic>
        <p:nvPicPr>
          <p:cNvPr id="35" name="Google Shape;35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057119" y="1187106"/>
            <a:ext cx="330754" cy="2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4126072" y="4156525"/>
            <a:ext cx="317533" cy="19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4751388" y="2625346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042066" y="2177570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/>
          <p:nvPr/>
        </p:nvSpPr>
        <p:spPr>
          <a:xfrm>
            <a:off x="503239" y="2177570"/>
            <a:ext cx="26288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RETOS Y </a:t>
            </a:r>
            <a:r>
              <a:rPr b="1"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CIUDADANOS</a:t>
            </a:r>
            <a:endParaRPr/>
          </a:p>
        </p:txBody>
      </p:sp>
      <p:sp>
        <p:nvSpPr>
          <p:cNvPr id="40" name="Google Shape;40;p1"/>
          <p:cNvSpPr/>
          <p:nvPr/>
        </p:nvSpPr>
        <p:spPr>
          <a:xfrm>
            <a:off x="509254" y="3253436"/>
            <a:ext cx="3025294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CE02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Anomia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CE02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Cinismo social 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CE02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Criollismo, criollada y cultura de </a:t>
            </a:r>
            <a:b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Pepe el vivo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CE02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Aislamiento y ostracismo 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CE02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Estratificación social y discriminación</a:t>
            </a:r>
            <a:endParaRPr/>
          </a:p>
        </p:txBody>
      </p:sp>
      <p:sp>
        <p:nvSpPr>
          <p:cNvPr id="41" name="Google Shape;41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F7CE38"/>
                </a:solidFill>
                <a:latin typeface="Calibri"/>
                <a:ea typeface="Calibri"/>
                <a:cs typeface="Calibri"/>
                <a:sym typeface="Calibri"/>
              </a:rPr>
              <a:t>SESIÓN 13</a:t>
            </a:r>
            <a:endParaRPr/>
          </a:p>
        </p:txBody>
      </p:sp>
      <p:pic>
        <p:nvPicPr>
          <p:cNvPr id="42" name="Google Shape;42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56145" y="3879145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477822" y="4258564"/>
            <a:ext cx="286860" cy="1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5637719" y="1912065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94191" y="2405699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915739" y="1255034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4381205" y="1297945"/>
            <a:ext cx="771854" cy="77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4115191" y="3192712"/>
            <a:ext cx="750718" cy="50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8088068" y="2988649"/>
            <a:ext cx="688616" cy="57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7708535" y="1467667"/>
            <a:ext cx="733236" cy="58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 rotWithShape="1">
          <a:blip r:embed="rId12">
            <a:alphaModFix amt="30000"/>
          </a:blip>
          <a:srcRect b="0" l="0" r="0" t="0"/>
          <a:stretch/>
        </p:blipFill>
        <p:spPr>
          <a:xfrm>
            <a:off x="6245763" y="1131225"/>
            <a:ext cx="408478" cy="552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7048238" y="1994623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7464" y="1880236"/>
            <a:ext cx="166865" cy="17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CINISMO SOCIAL</a:t>
            </a:r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517940" y="1645659"/>
            <a:ext cx="8157748" cy="3588329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1778668" y="2520967"/>
            <a:ext cx="5998546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cinismo social es el resultado de la ruptura del vínculo entre un individuo frente a la sociedad en general o instituciones como el gobierno que entre sus funciones tiene la administración de los recursos públicos.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666860"/>
            <a:ext cx="998927" cy="168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/>
          <p:nvPr/>
        </p:nvSpPr>
        <p:spPr>
          <a:xfrm>
            <a:off x="506413" y="915988"/>
            <a:ext cx="8169275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ORIGEN DEL TÉRMINO</a:t>
            </a:r>
            <a:endParaRPr/>
          </a:p>
          <a:p>
            <a:pPr indent="-166688" lvl="0" marL="177800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Doctrina fundada por el filósofo griego Antístenes (siglo V a. C.). </a:t>
            </a:r>
            <a:endParaRPr/>
          </a:p>
          <a:p>
            <a:pPr indent="-65087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6688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Consistía en expresar “desprecio hacia las convenciones sociales y las normas y valores morales”.</a:t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CINISMO SOCIAL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/>
          <p:nvPr/>
        </p:nvSpPr>
        <p:spPr>
          <a:xfrm>
            <a:off x="506413" y="915988"/>
            <a:ext cx="7895907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CINISMO SOCIAL   </a:t>
            </a:r>
            <a:endParaRPr/>
          </a:p>
          <a:p>
            <a:pPr indent="-171450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tipo de cinismo se relaciona con el origen del concepto en la antigua Grecia. </a:t>
            </a:r>
            <a:endParaRPr/>
          </a:p>
          <a:p>
            <a:pPr indent="-69850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Surge ante las expectativas insatisfechas de las personas hacia la sociedad, instituciones y otras autoridades debido a problemas económicos, sociales y políticos. </a:t>
            </a:r>
            <a:endParaRPr/>
          </a:p>
          <a:p>
            <a:pPr indent="-69850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Aparece en sociedades en las que los ideales de una sociedad justa se distancian de la realidad.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CINISMO SOCIAL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3"/>
          <p:cNvSpPr txBox="1"/>
          <p:nvPr/>
        </p:nvSpPr>
        <p:spPr>
          <a:xfrm>
            <a:off x="1008062" y="3169972"/>
            <a:ext cx="6124258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CRIOLLISMO, CRIOLLADA Y </a:t>
            </a: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CULTURA DE PEPE EL VIVO</a:t>
            </a:r>
            <a:endParaRPr/>
          </a:p>
        </p:txBody>
      </p:sp>
      <p:pic>
        <p:nvPicPr>
          <p:cNvPr id="174" name="Google Shape;1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/>
        </p:nvSpPr>
        <p:spPr>
          <a:xfrm>
            <a:off x="4754563" y="915988"/>
            <a:ext cx="3924300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CRIOLLO 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“Si bien la palabra ‘criollo’ aparece para señalar a los hijos de europeos nacidos en América, su uso se extendió a todo tipo de mestizaje (incluyendo el africano-europeo o creole). Por ello, en nuestro país, ‘mestizo’ y ‘criollo’ serían casi sinónimos”.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 flipH="1">
            <a:off x="507113" y="4926211"/>
            <a:ext cx="35496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Mestizo y criollo son casi sinónimos.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Brainly)</a:t>
            </a:r>
            <a:endParaRPr/>
          </a:p>
        </p:txBody>
      </p:sp>
      <p:pic>
        <p:nvPicPr>
          <p:cNvPr descr="Un grupo de personas posando por un foto&#10;&#10;Descripción generada automáticamente" id="182" name="Google Shape;1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915987"/>
            <a:ext cx="3889376" cy="395763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CRIOLLISMO, CRIOLLADA Y CULTURA DE </a:t>
            </a:r>
            <a:r>
              <a:rPr i="1"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/>
        </p:nvSpPr>
        <p:spPr>
          <a:xfrm>
            <a:off x="4754813" y="917526"/>
            <a:ext cx="3920875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CRIOLLISMO 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fines del virreinato, el criollismo significaba un “vasto movimiento de toma de conciencia, de puesta en cuestión y de reivindicación en términos políticos, que alcanzaba a todos los aspectos de la vida colonial”.</a:t>
            </a:r>
            <a:endParaRPr/>
          </a:p>
        </p:txBody>
      </p:sp>
      <p:pic>
        <p:nvPicPr>
          <p:cNvPr descr="Imagen que contiene grupo, hombre, agua, gente&#10;&#10;Descripción generada automáticamente" id="190" name="Google Shape;1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912813"/>
            <a:ext cx="3889375" cy="3960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5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CRIOLLISMO, CRIOLLADA Y CULTURA DE </a:t>
            </a:r>
            <a:r>
              <a:rPr i="1"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endParaRPr/>
          </a:p>
        </p:txBody>
      </p:sp>
      <p:sp>
        <p:nvSpPr>
          <p:cNvPr id="192" name="Google Shape;192;p15"/>
          <p:cNvSpPr txBox="1"/>
          <p:nvPr/>
        </p:nvSpPr>
        <p:spPr>
          <a:xfrm flipH="1">
            <a:off x="507113" y="4926211"/>
            <a:ext cx="35496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“La jarana” (1857 aprox.), de Ignacio Merino. </a:t>
            </a:r>
            <a:b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Wikipedia)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/>
          <p:nvPr/>
        </p:nvSpPr>
        <p:spPr>
          <a:xfrm rot="-5400000">
            <a:off x="-541338" y="1957388"/>
            <a:ext cx="4321178" cy="2232024"/>
          </a:xfrm>
          <a:prstGeom prst="round2SameRect">
            <a:avLst>
              <a:gd fmla="val 5364" name="adj1"/>
              <a:gd fmla="val 0" name="adj2"/>
            </a:avLst>
          </a:prstGeom>
          <a:solidFill>
            <a:srgbClr val="00B2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727176" y="1456731"/>
            <a:ext cx="1850653" cy="3370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CRIOLLISMO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movimiento literario y artístico del siglo XIX, “apareció casi simultáneamente en toda Latinoamérica como una búsqueda de lo autóctono, lo local y aquello que identificaba a toda la región. Su objetivo era representar a los sectores excluidos y populares de cada nación y rescatar las tradiciones y costumbres”.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" y="1184410"/>
            <a:ext cx="157605" cy="157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CRIOLLISMO, CRIOLLADA Y CULTURA DE </a:t>
            </a:r>
            <a:r>
              <a:rPr i="1"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endParaRPr/>
          </a:p>
        </p:txBody>
      </p:sp>
      <p:pic>
        <p:nvPicPr>
          <p:cNvPr id="202" name="Google Shape;2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5264" y="912813"/>
            <a:ext cx="5940424" cy="43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/>
        </p:nvSpPr>
        <p:spPr>
          <a:xfrm>
            <a:off x="509586" y="915988"/>
            <a:ext cx="8172451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“CRIOLLO” Y “CRIOLLADA”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 Rolando Arellano, la connotación de criollo es “persona astuta y rapaz”; mientras que el término criollada es entendido como “comportamiento innoble”. </a:t>
            </a:r>
            <a:endParaRPr/>
          </a:p>
        </p:txBody>
      </p:sp>
      <p:sp>
        <p:nvSpPr>
          <p:cNvPr id="209" name="Google Shape;209;p17"/>
          <p:cNvSpPr txBox="1"/>
          <p:nvPr/>
        </p:nvSpPr>
        <p:spPr>
          <a:xfrm flipH="1">
            <a:off x="2540302" y="5080100"/>
            <a:ext cx="407334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‘criollo’ es alguien astuto y rapaz, de acuerdo a Arellano.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Andrés)</a:t>
            </a:r>
            <a:endParaRPr/>
          </a:p>
        </p:txBody>
      </p:sp>
      <p:pic>
        <p:nvPicPr>
          <p:cNvPr descr="Diagrama&#10;&#10;Descripción generada automáticamente" id="210" name="Google Shape;210;p17"/>
          <p:cNvPicPr preferRelativeResize="0"/>
          <p:nvPr/>
        </p:nvPicPr>
        <p:blipFill rotWithShape="1">
          <a:blip r:embed="rId3">
            <a:alphaModFix/>
          </a:blip>
          <a:srcRect b="6365" l="17820" r="13503" t="0"/>
          <a:stretch/>
        </p:blipFill>
        <p:spPr>
          <a:xfrm>
            <a:off x="2540302" y="1993900"/>
            <a:ext cx="4073347" cy="28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7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CRIOLLISMO, CRIOLLADA Y CULTURA DE </a:t>
            </a:r>
            <a:r>
              <a:rPr i="1"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CRIOLLISMO, CRIOLLADA Y CULTURA DE </a:t>
            </a:r>
            <a:r>
              <a:rPr i="1"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endParaRPr/>
          </a:p>
        </p:txBody>
      </p:sp>
      <p:grpSp>
        <p:nvGrpSpPr>
          <p:cNvPr id="218" name="Google Shape;218;p18"/>
          <p:cNvGrpSpPr/>
          <p:nvPr/>
        </p:nvGrpSpPr>
        <p:grpSpPr>
          <a:xfrm>
            <a:off x="2271920" y="1964447"/>
            <a:ext cx="4600159" cy="1620704"/>
            <a:chOff x="1863893" y="1450962"/>
            <a:chExt cx="4600159" cy="1620704"/>
          </a:xfrm>
        </p:grpSpPr>
        <p:sp>
          <p:nvSpPr>
            <p:cNvPr id="219" name="Google Shape;219;p18"/>
            <p:cNvSpPr txBox="1"/>
            <p:nvPr/>
          </p:nvSpPr>
          <p:spPr>
            <a:xfrm>
              <a:off x="2429036" y="1563561"/>
              <a:ext cx="4035016" cy="150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000">
                  <a:solidFill>
                    <a:srgbClr val="00B2C3"/>
                  </a:solidFill>
                  <a:latin typeface="Calibri"/>
                  <a:ea typeface="Calibri"/>
                  <a:cs typeface="Calibri"/>
                  <a:sym typeface="Calibri"/>
                </a:rPr>
                <a:t>La criollada </a:t>
              </a:r>
              <a:r>
                <a:rPr b="1" lang="es-E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tiene el sentido negativo de engaño o estafa e incumplimiento de la ley en beneficio propio. </a:t>
              </a:r>
              <a:endParaRPr/>
            </a:p>
            <a:p>
              <a:pPr indent="0" lvl="0" marL="0" marR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Martha Hildebrandt</a:t>
              </a:r>
              <a:endParaRPr/>
            </a:p>
          </p:txBody>
        </p:sp>
        <p:pic>
          <p:nvPicPr>
            <p:cNvPr id="220" name="Google Shape;220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63893" y="1450962"/>
              <a:ext cx="411788" cy="3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654601" y="2258427"/>
              <a:ext cx="411788" cy="3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/>
        </p:nvSpPr>
        <p:spPr>
          <a:xfrm>
            <a:off x="506412" y="915988"/>
            <a:ext cx="3889376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-166688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1973, durante el gobierno militar de Velasco Alvarado, se lanzó una campaña para tratar de crear conciencia tributaria, la cual fue protagonizada por </a:t>
            </a:r>
            <a:r>
              <a:rPr i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un estereotipo del evasor de impuestos. Su creador fue Félix Basauri. </a:t>
            </a:r>
            <a:endParaRPr/>
          </a:p>
        </p:txBody>
      </p:sp>
      <p:sp>
        <p:nvSpPr>
          <p:cNvPr id="228" name="Google Shape;228;p19"/>
          <p:cNvSpPr txBox="1"/>
          <p:nvPr/>
        </p:nvSpPr>
        <p:spPr>
          <a:xfrm flipH="1">
            <a:off x="4936981" y="4926211"/>
            <a:ext cx="37387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fue un encargo de la Dirección General de Contribuciones.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Félix Basauri)</a:t>
            </a:r>
            <a:endParaRPr/>
          </a:p>
        </p:txBody>
      </p:sp>
      <p:pic>
        <p:nvPicPr>
          <p:cNvPr descr="Imagen en blanco y negro de una persona con una tabla de surf&#10;&#10;Descripción generada automáticamente con confianza media" id="229" name="Google Shape;229;p19"/>
          <p:cNvPicPr preferRelativeResize="0"/>
          <p:nvPr/>
        </p:nvPicPr>
        <p:blipFill rotWithShape="1">
          <a:blip r:embed="rId3">
            <a:alphaModFix/>
          </a:blip>
          <a:srcRect b="8614" l="10830" r="10709" t="5228"/>
          <a:stretch/>
        </p:blipFill>
        <p:spPr>
          <a:xfrm>
            <a:off x="4932362" y="1053957"/>
            <a:ext cx="3743325" cy="360624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CRIOLLISMO, CRIOLLADA Y CULTURA DE </a:t>
            </a:r>
            <a:r>
              <a:rPr i="1"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/>
        </p:nvSpPr>
        <p:spPr>
          <a:xfrm>
            <a:off x="506413" y="915988"/>
            <a:ext cx="3889375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-166688" lvl="0" marL="177800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i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Pepe el vivo 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simboliza a aquellos peruanos que en  cualquier ocasión buscan “un beneficio” sin importarle los demás ciudadanos.</a:t>
            </a:r>
            <a:endParaRPr/>
          </a:p>
          <a:p>
            <a:pPr indent="-65087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6688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una forma de actuar y de ser que se considera parte de la sociedad peruana, sin importar el origen, la edad, el sexo o el nivel socioeconómico. </a:t>
            </a:r>
            <a:endParaRPr/>
          </a:p>
        </p:txBody>
      </p:sp>
      <p:sp>
        <p:nvSpPr>
          <p:cNvPr id="237" name="Google Shape;237;p20"/>
          <p:cNvSpPr txBox="1"/>
          <p:nvPr/>
        </p:nvSpPr>
        <p:spPr>
          <a:xfrm flipH="1">
            <a:off x="4936556" y="4926211"/>
            <a:ext cx="37391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tiende a romper la ley para conseguir sus propios intereses.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Félix Basauri)</a:t>
            </a:r>
            <a:endParaRPr/>
          </a:p>
        </p:txBody>
      </p:sp>
      <p:pic>
        <p:nvPicPr>
          <p:cNvPr descr="Imagen en blanco y negro de un avión&#10;&#10;Descripción generada automáticamente con confianza media" id="238" name="Google Shape;2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116" y="1165225"/>
            <a:ext cx="3914572" cy="351059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0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CRIOLLISMO, CRIOLLADA Y CULTURA DE </a:t>
            </a:r>
            <a:r>
              <a:rPr i="1"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PEPE EL VIVO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5305" l="0" r="0" t="0"/>
          <a:stretch/>
        </p:blipFill>
        <p:spPr>
          <a:xfrm>
            <a:off x="1666012" y="1119348"/>
            <a:ext cx="5833978" cy="2779324"/>
          </a:xfrm>
          <a:prstGeom prst="roundRect">
            <a:avLst>
              <a:gd fmla="val 14567" name="adj"/>
            </a:avLst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1499325" y="4371225"/>
            <a:ext cx="606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CULTURA DE “PEPE EL VIVO”: LA VIVEZA CRIOLLA EN LA ACTUALIDAD</a:t>
            </a:r>
            <a:endParaRPr/>
          </a:p>
          <a:p>
            <a:pPr indent="223838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https://www.youtube.com/watch?v=QbW3C5NRyLI </a:t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21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50" name="Google Shape;250;p21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1" name="Google Shape;251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4950" y="4652666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1008062" y="3169972"/>
            <a:ext cx="4935538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AISLAMIENTO Y </a:t>
            </a: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OSTRACISMO </a:t>
            </a:r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/>
        </p:nvSpPr>
        <p:spPr>
          <a:xfrm>
            <a:off x="506412" y="918699"/>
            <a:ext cx="3889375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AISLAMIENTO SOCIAL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aislamiento social es la situación objetiva de tener mínimos contactos con otras personas. 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 flipH="1">
            <a:off x="4755544" y="4926211"/>
            <a:ext cx="39201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aislado social tiene mínimos contactos con amigos o familiares.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PXHere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AISLAMIENTO Y OSTRACISMO </a:t>
            </a: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22471" cy="439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/>
          <p:nvPr/>
        </p:nvSpPr>
        <p:spPr>
          <a:xfrm>
            <a:off x="517940" y="1645659"/>
            <a:ext cx="8157748" cy="3588329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1778668" y="2570354"/>
            <a:ext cx="5998546" cy="1738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SOLEDAD: EMOCIONAL, RACIONAL Y COLECTIVA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“La soledad es la sensación subjetiva de tener menor afecto y cercanía de lo deseado en el ámbito íntimo (soledad emocional), de experimentar poca proximidad a familiares y amigos (soledad relacional) o de sentirse socialmente poco valorado (soledad colectiva)”.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666860"/>
            <a:ext cx="998927" cy="168618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AISLAMIENTO Y OSTRACISMO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>
            <a:off x="507249" y="916824"/>
            <a:ext cx="3885364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AISLAMIENTO Y SALUD </a:t>
            </a:r>
            <a:endParaRPr/>
          </a:p>
          <a:p>
            <a:pPr indent="-168275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aislamiento social se relaciona con síntomas depresivos y puede ser un factor de riesgo de suicidio.</a:t>
            </a:r>
            <a:endParaRPr/>
          </a:p>
          <a:p>
            <a:pPr indent="-66675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riesgo de mortalidad prematura aumenta un 29% en personas con aislamiento social. </a:t>
            </a:r>
            <a:endParaRPr/>
          </a:p>
        </p:txBody>
      </p:sp>
      <p:sp>
        <p:nvSpPr>
          <p:cNvPr id="285" name="Google Shape;285;p25"/>
          <p:cNvSpPr txBox="1"/>
          <p:nvPr/>
        </p:nvSpPr>
        <p:spPr>
          <a:xfrm flipH="1">
            <a:off x="4936737" y="4938566"/>
            <a:ext cx="3743325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aislamiento social se relaciona con la depresión y la mortalidad prematura.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</a:t>
            </a:r>
            <a:r>
              <a:rPr b="0" i="0" lang="es-ES" sz="9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Psyciencia</a:t>
            </a:r>
            <a:r>
              <a:rPr lang="es-E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Dibujo de una persona&#10;&#10;Descripción generada automáticamente con confianza baja" id="286" name="Google Shape;286;p25"/>
          <p:cNvPicPr preferRelativeResize="0"/>
          <p:nvPr/>
        </p:nvPicPr>
        <p:blipFill rotWithShape="1">
          <a:blip r:embed="rId3">
            <a:alphaModFix/>
          </a:blip>
          <a:srcRect b="3207" l="23400" r="22641" t="-4553"/>
          <a:stretch/>
        </p:blipFill>
        <p:spPr>
          <a:xfrm>
            <a:off x="4932362" y="481014"/>
            <a:ext cx="3743325" cy="4392612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87" name="Google Shape;287;p25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AISLAMIENTO Y OSTRACISMO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AISLAMIENTO Y OSTRACISMO </a:t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517940" y="1645659"/>
            <a:ext cx="8157748" cy="3588329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1778668" y="2570354"/>
            <a:ext cx="5886728" cy="1738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 DE OSTRACISMO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“Se entiende por ostracismo a cualquier comportamiento, real o percibido, mediante el cual un grupo social aísla, ignora, rechaza o excluye a un individuo bajo el argumento de una transgresión, omisión, amenaza u ofensa grave a los valores, cultura, códigos, usos o costumbres de una organización”.  </a:t>
            </a:r>
            <a:r>
              <a:rPr b="1"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666860"/>
            <a:ext cx="998927" cy="168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/>
        </p:nvSpPr>
        <p:spPr>
          <a:xfrm>
            <a:off x="507284" y="916859"/>
            <a:ext cx="55692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 DEL OSTRACISMO</a:t>
            </a:r>
            <a:endParaRPr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AISLAMIENTO Y OSTRACISMO </a:t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1356793" y="2016343"/>
            <a:ext cx="321520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la falta de atención y comunicación directa hacia otra persona o grupo. </a:t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541714" y="1935965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27"/>
          <p:cNvCxnSpPr>
            <a:stCxn id="307" idx="4"/>
            <a:endCxn id="308" idx="0"/>
          </p:cNvCxnSpPr>
          <p:nvPr/>
        </p:nvCxnSpPr>
        <p:spPr>
          <a:xfrm>
            <a:off x="1142392" y="2191414"/>
            <a:ext cx="0" cy="1325100"/>
          </a:xfrm>
          <a:prstGeom prst="straightConnector1">
            <a:avLst/>
          </a:prstGeom>
          <a:noFill/>
          <a:ln cap="flat" cmpd="sng" w="12700">
            <a:solidFill>
              <a:srgbClr val="7150A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9" name="Google Shape;309;p27"/>
          <p:cNvGrpSpPr/>
          <p:nvPr/>
        </p:nvGrpSpPr>
        <p:grpSpPr>
          <a:xfrm>
            <a:off x="1071996" y="2051156"/>
            <a:ext cx="140792" cy="140258"/>
            <a:chOff x="3427964" y="2244682"/>
            <a:chExt cx="225891" cy="225034"/>
          </a:xfrm>
        </p:grpSpPr>
        <p:sp>
          <p:nvSpPr>
            <p:cNvPr id="307" name="Google Shape;307;p2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27"/>
          <p:cNvSpPr/>
          <p:nvPr/>
        </p:nvSpPr>
        <p:spPr>
          <a:xfrm>
            <a:off x="1356793" y="2747677"/>
            <a:ext cx="321520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ostracismo puede tener cualquier extensión de tiempo. </a:t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541714" y="2667299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p27"/>
          <p:cNvGrpSpPr/>
          <p:nvPr/>
        </p:nvGrpSpPr>
        <p:grpSpPr>
          <a:xfrm>
            <a:off x="1071996" y="2782490"/>
            <a:ext cx="140792" cy="140258"/>
            <a:chOff x="3427964" y="2244682"/>
            <a:chExt cx="225891" cy="225034"/>
          </a:xfrm>
        </p:grpSpPr>
        <p:sp>
          <p:nvSpPr>
            <p:cNvPr id="314" name="Google Shape;314;p2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27"/>
          <p:cNvSpPr/>
          <p:nvPr/>
        </p:nvSpPr>
        <p:spPr>
          <a:xfrm>
            <a:off x="1356793" y="3472107"/>
            <a:ext cx="321520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lo conoce como el </a:t>
            </a:r>
            <a:b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“tratamiento silencioso”.</a:t>
            </a: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541714" y="3401457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27"/>
          <p:cNvGrpSpPr/>
          <p:nvPr/>
        </p:nvGrpSpPr>
        <p:grpSpPr>
          <a:xfrm>
            <a:off x="1071996" y="3516648"/>
            <a:ext cx="140792" cy="140258"/>
            <a:chOff x="3427964" y="2244682"/>
            <a:chExt cx="225891" cy="225034"/>
          </a:xfrm>
        </p:grpSpPr>
        <p:sp>
          <p:nvSpPr>
            <p:cNvPr id="308" name="Google Shape;308;p2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0" name="Google Shape;3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294" y="1147050"/>
            <a:ext cx="3404680" cy="37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8"/>
          <p:cNvSpPr txBox="1"/>
          <p:nvPr/>
        </p:nvSpPr>
        <p:spPr>
          <a:xfrm>
            <a:off x="1008061" y="3169972"/>
            <a:ext cx="5538653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ESTRATIFICACIÓN</a:t>
            </a: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 Y DISCRIMINACIÓN </a:t>
            </a:r>
            <a:endParaRPr/>
          </a:p>
        </p:txBody>
      </p:sp>
      <p:pic>
        <p:nvPicPr>
          <p:cNvPr id="328" name="Google Shape;3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9"/>
          <p:cNvPicPr preferRelativeResize="0"/>
          <p:nvPr/>
        </p:nvPicPr>
        <p:blipFill rotWithShape="1">
          <a:blip r:embed="rId3">
            <a:alphaModFix/>
          </a:blip>
          <a:srcRect b="0" l="-4039" r="-3122" t="0"/>
          <a:stretch/>
        </p:blipFill>
        <p:spPr>
          <a:xfrm>
            <a:off x="2686405" y="911996"/>
            <a:ext cx="5989284" cy="4321992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29"/>
          <p:cNvSpPr/>
          <p:nvPr/>
        </p:nvSpPr>
        <p:spPr>
          <a:xfrm rot="-5400000">
            <a:off x="-541338" y="1957388"/>
            <a:ext cx="4321178" cy="2232024"/>
          </a:xfrm>
          <a:prstGeom prst="round2SameRect">
            <a:avLst>
              <a:gd fmla="val 5364" name="adj1"/>
              <a:gd fmla="val 0" name="adj2"/>
            </a:avLst>
          </a:prstGeom>
          <a:solidFill>
            <a:srgbClr val="00B2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727176" y="1449294"/>
            <a:ext cx="1831197" cy="352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 DE ESTRATIFICACIÓN SOCIAL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modelos, principios y formas colectivas que configuran la jerarquía social y que explican el modo en que se construyen, conservan y cambian posiciones sociales, situaciones de rango y escala social”.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177" y="1213865"/>
            <a:ext cx="157605" cy="157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ESTRATIFICACIÓN SOCIAL Y DISCRIMINACIÓN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1282299" y="918372"/>
            <a:ext cx="5568082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Durante esta sesión: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Aprenderás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concepto de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anomia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79375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Conocerás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qué es el 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cinismo social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79375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Entenderás qué son el criollismo, 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criollada 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la cultura de </a:t>
            </a:r>
            <a:b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Pepe el vivo. </a:t>
            </a:r>
            <a:endParaRPr/>
          </a:p>
          <a:p>
            <a:pPr indent="-79375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Comprenderás 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son el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aislamiento 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el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ostracismo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79375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ED4E4C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Conocerás los conceptos 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estratificación social 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de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discriminación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5771" y="1034071"/>
            <a:ext cx="4199917" cy="419991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/>
          <p:nvPr/>
        </p:nvSpPr>
        <p:spPr>
          <a:xfrm>
            <a:off x="684214" y="1633538"/>
            <a:ext cx="3708400" cy="2609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 en cuenta…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00B2C3"/>
                </a:solidFill>
                <a:latin typeface="Calibri"/>
                <a:ea typeface="Calibri"/>
                <a:cs typeface="Calibri"/>
                <a:sym typeface="Calibri"/>
              </a:rPr>
              <a:t>La estratificación social puede en ocasiones originarse o generar estructuras y comportamientos de carácter discriminatorio</a:t>
            </a:r>
            <a:r>
              <a:rPr b="1" lang="es-ES" sz="28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ESTRATIFICACIÓN SOCIAL Y DISCRIMINACIÓN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/>
        </p:nvSpPr>
        <p:spPr>
          <a:xfrm>
            <a:off x="2335427" y="1780282"/>
            <a:ext cx="4473146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actos de </a:t>
            </a:r>
            <a:r>
              <a:rPr b="1" lang="es-ES" sz="2000">
                <a:solidFill>
                  <a:srgbClr val="00B2C3"/>
                </a:solidFill>
                <a:latin typeface="Calibri"/>
                <a:ea typeface="Calibri"/>
                <a:cs typeface="Calibri"/>
                <a:sym typeface="Calibri"/>
              </a:rPr>
              <a:t>discriminación</a:t>
            </a: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 actos motivados fundamentalmente por prejuicios. A causa de su género, de su orientación sexual, de su fe o de su raza o etnia, las víctimas son consideradas inferiores, como seres infrahumanos, y, por ello, carentes de derechos humanos.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ESTRATIFICACIÓN SOCIAL Y DISCRIMINACIÓN </a:t>
            </a:r>
            <a:endParaRPr/>
          </a:p>
        </p:txBody>
      </p:sp>
      <p:pic>
        <p:nvPicPr>
          <p:cNvPr id="354" name="Google Shape;3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600" y="1677794"/>
            <a:ext cx="411788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766718" y="3703884"/>
            <a:ext cx="411788" cy="3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/>
        </p:nvSpPr>
        <p:spPr>
          <a:xfrm>
            <a:off x="506676" y="916251"/>
            <a:ext cx="7969554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DISCRIMINACIÓN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“La discriminación es un ataque a la propia noción de derechos humanos. Niega sistemáticamente a determinadas personas o grupos sus derechos civiles, políticos, sociales, económicos o culturales únicamente por ser quienes son o por aquello en lo que creen”. </a:t>
            </a:r>
            <a:endParaRPr/>
          </a:p>
        </p:txBody>
      </p:sp>
      <p:pic>
        <p:nvPicPr>
          <p:cNvPr descr="Ministerio de Cultura: el racismo es una amenaza para nuestra  interculturalidad | Noticias | Agencia Peruana de Noticias Andina" id="362" name="Google Shape;36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1312" y="2219375"/>
            <a:ext cx="3981376" cy="26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ESTRATIFICACIÓN SOCIAL Y DISCRIMINACIÓN </a:t>
            </a:r>
            <a:endParaRPr/>
          </a:p>
        </p:txBody>
      </p:sp>
      <p:sp>
        <p:nvSpPr>
          <p:cNvPr id="364" name="Google Shape;364;p32"/>
          <p:cNvSpPr txBox="1"/>
          <p:nvPr/>
        </p:nvSpPr>
        <p:spPr>
          <a:xfrm flipH="1">
            <a:off x="2581312" y="5080100"/>
            <a:ext cx="351581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Andina)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ESTRATIFICACIÓN SOCIAL Y DISCRIMINACIÓN </a:t>
            </a:r>
            <a:endParaRPr/>
          </a:p>
        </p:txBody>
      </p:sp>
      <p:graphicFrame>
        <p:nvGraphicFramePr>
          <p:cNvPr id="371" name="Google Shape;371;p33"/>
          <p:cNvGraphicFramePr/>
          <p:nvPr/>
        </p:nvGraphicFramePr>
        <p:xfrm>
          <a:off x="3622811" y="140253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{4E892D8F-DDE4-4558-ADEA-34D642586BEE}</a:tableStyleId>
              </a:tblPr>
              <a:tblGrid>
                <a:gridCol w="5052875"/>
              </a:tblGrid>
              <a:tr h="394325">
                <a:tc>
                  <a:txBody>
                    <a:bodyPr/>
                    <a:lstStyle/>
                    <a:p>
                      <a:pPr indent="36513" lvl="0" marL="11113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ASPECTOS NEGATIVOS DE LA DESIGUALDAD SOCIAL</a:t>
                      </a:r>
                      <a:endParaRPr sz="105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B1C3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-177800" lvl="0" marL="227013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E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Limitan el aprovechamiento de talentos disponibles. </a:t>
                      </a:r>
                      <a:endParaRPr/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E8ED"/>
                    </a:solidFill>
                  </a:tcPr>
                </a:tc>
              </a:tr>
              <a:tr h="432475">
                <a:tc>
                  <a:txBody>
                    <a:bodyPr/>
                    <a:lstStyle/>
                    <a:p>
                      <a:pPr indent="-177800" lvl="0" marL="227013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E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Limitan los recursos productivos de la sociedad. </a:t>
                      </a:r>
                      <a:endParaRPr/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E8ED"/>
                    </a:solidFill>
                  </a:tcPr>
                </a:tc>
              </a:tr>
              <a:tr h="443875">
                <a:tc>
                  <a:txBody>
                    <a:bodyPr/>
                    <a:lstStyle/>
                    <a:p>
                      <a:pPr indent="-177800" lvl="0" marL="227013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E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Aumentan la hostilidad, la suspicacia y la desconfianza.  </a:t>
                      </a:r>
                      <a:endParaRPr/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E8ED"/>
                    </a:solidFill>
                  </a:tcPr>
                </a:tc>
              </a:tr>
              <a:tr h="444850">
                <a:tc>
                  <a:txBody>
                    <a:bodyPr/>
                    <a:lstStyle/>
                    <a:p>
                      <a:pPr indent="-196850" lvl="0" marL="246063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E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distribuye desigualmente el sentido de pertenencia al grupo. </a:t>
                      </a:r>
                      <a:endParaRPr/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E8ED"/>
                    </a:solidFill>
                  </a:tcPr>
                </a:tc>
              </a:tr>
              <a:tr h="451700">
                <a:tc>
                  <a:txBody>
                    <a:bodyPr/>
                    <a:lstStyle/>
                    <a:p>
                      <a:pPr indent="-177800" lvl="0" marL="227013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E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Distribuyen la lealtad desigualmente. </a:t>
                      </a:r>
                      <a:endParaRPr/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E8ED"/>
                    </a:solidFill>
                  </a:tcPr>
                </a:tc>
              </a:tr>
              <a:tr h="451700">
                <a:tc>
                  <a:txBody>
                    <a:bodyPr/>
                    <a:lstStyle/>
                    <a:p>
                      <a:pPr indent="-177800" lvl="0" marL="22701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E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Distribuyen desigualmente las motivaciones de participación.</a:t>
                      </a:r>
                      <a:endParaRPr/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E8ED"/>
                    </a:solidFill>
                  </a:tcPr>
                </a:tc>
              </a:tr>
            </a:tbl>
          </a:graphicData>
        </a:graphic>
      </p:graphicFrame>
      <p:pic>
        <p:nvPicPr>
          <p:cNvPr id="372" name="Google Shape;3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7" y="1402539"/>
            <a:ext cx="3119574" cy="303928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3"/>
          <p:cNvSpPr/>
          <p:nvPr/>
        </p:nvSpPr>
        <p:spPr>
          <a:xfrm>
            <a:off x="503239" y="1402539"/>
            <a:ext cx="3119572" cy="3039286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3607476" y="1402539"/>
            <a:ext cx="5068211" cy="3039286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00B1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5938" l="0" r="0" t="9014"/>
          <a:stretch/>
        </p:blipFill>
        <p:spPr>
          <a:xfrm>
            <a:off x="1670780" y="1119348"/>
            <a:ext cx="5809754" cy="2779324"/>
          </a:xfrm>
          <a:prstGeom prst="roundRect">
            <a:avLst>
              <a:gd fmla="val 12467" name="adj"/>
            </a:avLst>
          </a:prstGeom>
          <a:noFill/>
          <a:ln>
            <a:noFill/>
          </a:ln>
        </p:spPr>
      </p:pic>
      <p:sp>
        <p:nvSpPr>
          <p:cNvPr id="382" name="Google Shape;382;p34"/>
          <p:cNvSpPr txBox="1"/>
          <p:nvPr/>
        </p:nvSpPr>
        <p:spPr>
          <a:xfrm>
            <a:off x="1499337" y="4371232"/>
            <a:ext cx="606779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ESTILOS DE VIDA SEGÚN ROLANDO ARELLANO</a:t>
            </a:r>
            <a:endParaRPr/>
          </a:p>
          <a:p>
            <a:pPr indent="223838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https://www.youtube.com/watch?v=iT_j5WueKlQ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384;p34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385" name="Google Shape;385;p34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6" name="Google Shape;386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Google Shape;38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4950" y="4652666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7218" l="0" r="0" t="8076"/>
          <a:stretch/>
        </p:blipFill>
        <p:spPr>
          <a:xfrm>
            <a:off x="1670780" y="1126203"/>
            <a:ext cx="5809754" cy="2772469"/>
          </a:xfrm>
          <a:prstGeom prst="roundRect">
            <a:avLst>
              <a:gd fmla="val 10702" name="adj"/>
            </a:avLst>
          </a:prstGeom>
          <a:noFill/>
          <a:ln>
            <a:noFill/>
          </a:ln>
        </p:spPr>
      </p:pic>
      <p:sp>
        <p:nvSpPr>
          <p:cNvPr id="395" name="Google Shape;395;p35"/>
          <p:cNvSpPr txBox="1"/>
          <p:nvPr/>
        </p:nvSpPr>
        <p:spPr>
          <a:xfrm>
            <a:off x="1499337" y="4371232"/>
            <a:ext cx="606779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CASOS DE DISCRIMINACIÓN EN EL PERÚ </a:t>
            </a:r>
            <a:endParaRPr/>
          </a:p>
          <a:p>
            <a:pPr indent="22225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https://www.youtube.com/watch?v=8SHewYG5kZA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5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35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398" name="Google Shape;398;p35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9" name="Google Shape;399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0" name="Google Shape;400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4950" y="4652666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36"/>
          <p:cNvGrpSpPr/>
          <p:nvPr/>
        </p:nvGrpSpPr>
        <p:grpSpPr>
          <a:xfrm>
            <a:off x="2506315" y="2194222"/>
            <a:ext cx="4581728" cy="827959"/>
            <a:chOff x="2403187" y="2211377"/>
            <a:chExt cx="4581728" cy="827959"/>
          </a:xfrm>
        </p:grpSpPr>
        <p:sp>
          <p:nvSpPr>
            <p:cNvPr id="407" name="Google Shape;407;p36"/>
            <p:cNvSpPr txBox="1"/>
            <p:nvPr/>
          </p:nvSpPr>
          <p:spPr>
            <a:xfrm>
              <a:off x="2403187" y="2540738"/>
              <a:ext cx="4581728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8" name="Google Shape;408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" name="Google Shape;4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7"/>
          <p:cNvSpPr txBox="1"/>
          <p:nvPr/>
        </p:nvSpPr>
        <p:spPr>
          <a:xfrm>
            <a:off x="1330941" y="918373"/>
            <a:ext cx="5390872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palabra anomia significa ausencia de normas.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cinismo social es el resultado de la ruptura del vínculo entre un individuo ya sea con la sociedad en general o instituciones como el gobierno.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bien la palabra criollo aparece para señalar a los hijos de europeos nacidos en América, su uso se extendió a todo tipo de mestizaje.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criollada tiene el sentido negativo de “engaño o estafa” e “incumplimiento de la ley en beneficio propio”.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Pepe el vivo 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simboliza a aquellos peruanos que en  cualquier ocasión buscan “un beneficio” sin importarle los demás ciudadanos.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aislamiento social es la situación objetiva de tener mínimos contactos con otras personas. </a:t>
            </a:r>
            <a:endParaRPr/>
          </a:p>
        </p:txBody>
      </p:sp>
      <p:pic>
        <p:nvPicPr>
          <p:cNvPr id="417" name="Google Shape;41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7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37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421" name="Google Shape;4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392301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683460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316926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036264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950374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8"/>
          <p:cNvSpPr txBox="1"/>
          <p:nvPr/>
        </p:nvSpPr>
        <p:spPr>
          <a:xfrm>
            <a:off x="1330941" y="918373"/>
            <a:ext cx="539087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estratificación social es el conjunto de modelos, principios y formas colectivas que configuran la jerarquía social y que explican el modo en que se construyen, conservan y cambian posiciones sociales, situaciones de rango y escala social.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noción de estratificación social está vinculada con el fenómeno de la discriminación y la desigualdad social.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discriminación es un acto motivado fundamentalmente por prejuicios. </a:t>
            </a:r>
            <a:endParaRPr/>
          </a:p>
        </p:txBody>
      </p:sp>
      <p:pic>
        <p:nvPicPr>
          <p:cNvPr id="433" name="Google Shape;4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8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38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8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437" name="Google Shape;43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683460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036264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2519363" y="2540738"/>
            <a:ext cx="4581728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1008062" y="3169972"/>
            <a:ext cx="6385796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ANOMIA</a:t>
            </a:r>
            <a:endParaRPr/>
          </a:p>
        </p:txBody>
      </p:sp>
      <p:pic>
        <p:nvPicPr>
          <p:cNvPr id="83" name="Google Shape;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1279008" y="917823"/>
            <a:ext cx="5482471" cy="3662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Benbenaste, Narciso; Etchezahar, Edgardo; y Marta Del Río. “Psicología de la Anomia”. En: SUMMA Psicológica, vol. 5, N° 2. Buenos Aires, 2008.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López Fernández, María del Pilar. "El concepto de anomia de Durkheim y las aportaciones teóricas posteriores". En: Iberofórum, vol. IV, N° 8. México D.F.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Durkheim, Émile. El Suicidio. Buenos Aires, 1965.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Durkheim, Émile. La División del Trabajo Social. México, 1998.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Abraham, Rebecca. “Organizational cynicism: Bases and consequences”.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En: Genetic, Social, and General Psychology Monographs, N° 126. Washington, 2000.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Kanter, Donald y Philip Mirvis. The Cynical Americans: Living and Working in an Age of Discontent and Disillusion. San Francisco, 1989.</a:t>
            </a:r>
            <a:endParaRPr/>
          </a:p>
        </p:txBody>
      </p:sp>
      <p:pic>
        <p:nvPicPr>
          <p:cNvPr id="454" name="Google Shape;45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0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40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0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458" name="Google Shape;4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2679622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616340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418455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3527941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3096420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2241421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1"/>
          <p:cNvSpPr txBox="1"/>
          <p:nvPr/>
        </p:nvSpPr>
        <p:spPr>
          <a:xfrm>
            <a:off x="1279008" y="917823"/>
            <a:ext cx="54825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Sloterdijk, Peter. Crítica de la razón cínica. Madrid, 1989.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Arellano, Rolando. El criollismo nos une. En: https://bit.ly/3x303Q2.  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Acosta, Antonio. “Sobre criollos y criollismo”. En: Revista Andina, N° 2. Cuzco, 1984.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Uriarte, Julia Máxima. </a:t>
            </a:r>
            <a:r>
              <a:rPr i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Criollismo</a:t>
            </a: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En: https://www.caracteristicas.co/criollismo/. Consultado: junio de 2021.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Hildebrandt, Martha. El habla culta (o lo que debiera serlo). Lima, 2000.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Gené-Badia, Joan y otros. “Aislamiento social y soledad: ¿qué podemos hacer los equipos de atención primaria?”. En: Atención Primaria, N° 48. Barcelona, 2016.</a:t>
            </a:r>
            <a:endParaRPr/>
          </a:p>
        </p:txBody>
      </p:sp>
      <p:pic>
        <p:nvPicPr>
          <p:cNvPr id="471" name="Google Shape;47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41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1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475" name="Google Shape;47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2471339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836020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3527941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3100361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386694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2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1279008" y="917823"/>
            <a:ext cx="5482471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Estévez, Alejandro y José Serlin. “Ostracismo organizacional: núcleos conceptuales para la comprensión del fenómeno”. En: </a:t>
            </a:r>
            <a:r>
              <a:rPr i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Revista Venezolana de Gerencia, 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año 18, N° 64. Zulia, 2013.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López Pérez, J. “Estratificación social: fundamentos, teorías e indicadores”. En: Revista de Psicología General y Aplicada, año 42, N° 3. Madrid, 1989.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Mendoza Bautista, Leidy. “Discriminación social y económica: fuente de la pobreza”. En: Derecho y Realidad, N° 16. Boyacá, 2010.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Amnistía Internacional. Discriminación. En: https://bit.ly/3hbsHI2. </a:t>
            </a:r>
            <a:endParaRPr/>
          </a:p>
        </p:txBody>
      </p:sp>
      <p:pic>
        <p:nvPicPr>
          <p:cNvPr id="487" name="Google Shape;4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2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2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2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491" name="Google Shape;4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2471339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836020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3100361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/>
        </p:nvSpPr>
        <p:spPr>
          <a:xfrm>
            <a:off x="507032" y="916607"/>
            <a:ext cx="5953264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ORIGEN  </a:t>
            </a:r>
            <a:endParaRPr/>
          </a:p>
          <a:p>
            <a:pPr indent="-169863" lvl="0" marL="1809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palabra </a:t>
            </a:r>
            <a:r>
              <a:rPr i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anomia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significa ausencia de normas. </a:t>
            </a:r>
            <a:endParaRPr/>
          </a:p>
          <a:p>
            <a:pPr indent="-68263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término de origen griego (nomos) fue usado por los teólogos medievales para referirse a aquellos que obraban sin “Dios ni ley”. </a:t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ANOMIA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ANOMIA</a:t>
            </a:r>
            <a:endParaRPr/>
          </a:p>
        </p:txBody>
      </p:sp>
      <p:grpSp>
        <p:nvGrpSpPr>
          <p:cNvPr id="97" name="Google Shape;97;p6"/>
          <p:cNvGrpSpPr/>
          <p:nvPr/>
        </p:nvGrpSpPr>
        <p:grpSpPr>
          <a:xfrm>
            <a:off x="1589217" y="1677794"/>
            <a:ext cx="5965566" cy="1976688"/>
            <a:chOff x="1495107" y="1677794"/>
            <a:chExt cx="5965566" cy="1976688"/>
          </a:xfrm>
        </p:grpSpPr>
        <p:sp>
          <p:nvSpPr>
            <p:cNvPr id="98" name="Google Shape;98;p6"/>
            <p:cNvSpPr/>
            <p:nvPr/>
          </p:nvSpPr>
          <p:spPr>
            <a:xfrm>
              <a:off x="2087563" y="1769351"/>
              <a:ext cx="5373110" cy="1885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Ausencia de </a:t>
              </a:r>
              <a:r>
                <a:rPr b="1" lang="es-ES" sz="2000">
                  <a:solidFill>
                    <a:srgbClr val="00B2C3"/>
                  </a:solidFill>
                  <a:latin typeface="Calibri"/>
                  <a:ea typeface="Calibri"/>
                  <a:cs typeface="Calibri"/>
                  <a:sym typeface="Calibri"/>
                </a:rPr>
                <a:t>ley</a:t>
              </a:r>
              <a:r>
                <a:rPr b="1" lang="es-E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525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s-E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Conjunto de situaciones que derivan de la carencia de </a:t>
              </a:r>
              <a:r>
                <a:rPr b="1" lang="es-ES" sz="2000">
                  <a:solidFill>
                    <a:srgbClr val="00B2C3"/>
                  </a:solidFill>
                  <a:latin typeface="Calibri"/>
                  <a:ea typeface="Calibri"/>
                  <a:cs typeface="Calibri"/>
                  <a:sym typeface="Calibri"/>
                </a:rPr>
                <a:t>normas sociales </a:t>
              </a:r>
              <a:r>
                <a:rPr b="1" lang="es-E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 de su </a:t>
              </a:r>
              <a:r>
                <a:rPr b="1" lang="es-ES" sz="2000">
                  <a:solidFill>
                    <a:srgbClr val="00B2C3"/>
                  </a:solidFill>
                  <a:latin typeface="Calibri"/>
                  <a:ea typeface="Calibri"/>
                  <a:cs typeface="Calibri"/>
                  <a:sym typeface="Calibri"/>
                </a:rPr>
                <a:t>degradación</a:t>
              </a:r>
              <a:r>
                <a:rPr b="1" lang="es-E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525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r"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b="1"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Rae.es</a:t>
              </a:r>
              <a:endParaRPr/>
            </a:p>
          </p:txBody>
        </p:sp>
        <p:pic>
          <p:nvPicPr>
            <p:cNvPr id="99" name="Google Shape;99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95107" y="1677794"/>
              <a:ext cx="411788" cy="3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3955425" y="1852074"/>
              <a:ext cx="411788" cy="3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95107" y="2375589"/>
              <a:ext cx="411788" cy="3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6471612" y="2856471"/>
              <a:ext cx="411788" cy="3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ANOMIA</a:t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517940" y="1645659"/>
            <a:ext cx="8157748" cy="3588329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1778668" y="2520967"/>
            <a:ext cx="5998546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ANOMIA Y SOCIEDAD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“La anomia es la falta de regulación jurídica y moral”.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“La ausencia de normas o su incumplimiento puede llevar al desinterés de los individuos en el bienestar y mejora de su comunidad”.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666860"/>
            <a:ext cx="998927" cy="168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/>
        </p:nvSpPr>
        <p:spPr>
          <a:xfrm>
            <a:off x="506412" y="915988"/>
            <a:ext cx="3886201" cy="1077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ANOMIA Y SOCIEDAD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población que no percibe la anomia como un factor negativo puede tender a ciertos tipos de comportamiento. </a:t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ANOMIA</a:t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277713" y="2303057"/>
            <a:ext cx="30696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 que el desarrollo individual es opuesto a lo social.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503237" y="2235008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8"/>
          <p:cNvCxnSpPr>
            <a:endCxn id="122" idx="0"/>
          </p:cNvCxnSpPr>
          <p:nvPr/>
        </p:nvCxnSpPr>
        <p:spPr>
          <a:xfrm>
            <a:off x="1059261" y="2360913"/>
            <a:ext cx="0" cy="12507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3" name="Google Shape;123;p8"/>
          <p:cNvGrpSpPr/>
          <p:nvPr/>
        </p:nvGrpSpPr>
        <p:grpSpPr>
          <a:xfrm>
            <a:off x="988866" y="2339047"/>
            <a:ext cx="140792" cy="140258"/>
            <a:chOff x="3427964" y="2244682"/>
            <a:chExt cx="225891" cy="225034"/>
          </a:xfrm>
        </p:grpSpPr>
        <p:sp>
          <p:nvSpPr>
            <p:cNvPr id="124" name="Google Shape;124;p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8"/>
          <p:cNvSpPr/>
          <p:nvPr/>
        </p:nvSpPr>
        <p:spPr>
          <a:xfrm>
            <a:off x="1277713" y="2922512"/>
            <a:ext cx="30696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Tiende a no diferenciar autoridad y autoritarismo. </a:t>
            </a: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503237" y="2854463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8"/>
          <p:cNvGrpSpPr/>
          <p:nvPr/>
        </p:nvGrpSpPr>
        <p:grpSpPr>
          <a:xfrm>
            <a:off x="988866" y="2958502"/>
            <a:ext cx="140792" cy="140258"/>
            <a:chOff x="3427964" y="2244682"/>
            <a:chExt cx="225891" cy="225034"/>
          </a:xfrm>
        </p:grpSpPr>
        <p:sp>
          <p:nvSpPr>
            <p:cNvPr id="129" name="Google Shape;129;p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8"/>
          <p:cNvSpPr/>
          <p:nvPr/>
        </p:nvSpPr>
        <p:spPr>
          <a:xfrm>
            <a:off x="1277713" y="3541967"/>
            <a:ext cx="30696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desliga de sus responsabilidades frente a la ley y crea sus propias reglas de comportamiento social. </a:t>
            </a: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503237" y="3473918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988866" y="3577957"/>
            <a:ext cx="140792" cy="140258"/>
            <a:chOff x="3427964" y="2244682"/>
            <a:chExt cx="225891" cy="225034"/>
          </a:xfrm>
        </p:grpSpPr>
        <p:sp>
          <p:nvSpPr>
            <p:cNvPr id="134" name="Google Shape;134;p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90741"/>
            <a:ext cx="3924300" cy="474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008062" y="3169972"/>
            <a:ext cx="6385796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CINISMO</a:t>
            </a: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</a:t>
            </a:r>
            <a:endParaRPr/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19D43025-9DC0-4639-AA56-AA99075C13AC</vt:lpwstr>
  </property>
  <property fmtid="{D5CDD505-2E9C-101B-9397-08002B2CF9AE}" pid="3" name="ArticulatePath">
    <vt:lpwstr>30107-S07-PPT</vt:lpwstr>
  </property>
</Properties>
</file>